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1"/>
  </p:notesMasterIdLst>
  <p:sldIdLst>
    <p:sldId id="256" r:id="rId3"/>
    <p:sldId id="257" r:id="rId4"/>
    <p:sldId id="262" r:id="rId5"/>
    <p:sldId id="263" r:id="rId6"/>
    <p:sldId id="259" r:id="rId7"/>
    <p:sldId id="260" r:id="rId8"/>
    <p:sldId id="264" r:id="rId9"/>
    <p:sldId id="261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4641" autoAdjust="0"/>
  </p:normalViewPr>
  <p:slideViewPr>
    <p:cSldViewPr snapToGrid="0">
      <p:cViewPr>
        <p:scale>
          <a:sx n="121" d="100"/>
          <a:sy n="121" d="100"/>
        </p:scale>
        <p:origin x="192" y="-2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C19B1-9752-4D47-89D1-17D2476DF433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0FCDA-2A66-4FE5-8882-C8D0186A0C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1453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0FCDA-2A66-4FE5-8882-C8D0186A0C87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0198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0FCDA-2A66-4FE5-8882-C8D0186A0C87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213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946F9-BE7B-9B83-A4AD-4291CEF84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7561"/>
            <a:ext cx="9144000" cy="941439"/>
          </a:xfrm>
          <a:solidFill>
            <a:srgbClr val="FFFFFF"/>
          </a:solidFill>
          <a:ln w="34925" cap="flat" cmpd="thickThin">
            <a:solidFill>
              <a:schemeClr val="accent3">
                <a:alpha val="17000"/>
              </a:schemeClr>
            </a:solidFill>
            <a:bevel/>
          </a:ln>
        </p:spPr>
        <p:txBody>
          <a:bodyPr anchor="b">
            <a:normAutofit/>
          </a:bodyPr>
          <a:lstStyle>
            <a:lvl1pPr algn="ctr">
              <a:defRPr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CCFAEC-2195-E240-24FC-44D8E472C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8374"/>
            <a:ext cx="9144000" cy="365125"/>
          </a:xfrm>
          <a:ln w="6350">
            <a:solidFill>
              <a:schemeClr val="accent3">
                <a:alpha val="20000"/>
              </a:schemeClr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2AFFBE3-8236-B0D5-21A5-A74A27BB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DCC699-BBB8-F573-27FA-5258A66D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3A475B8-C87C-7EA6-7E25-4427B2A4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1570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10CE74-7A6B-F7A2-A45D-0539E9611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CDC886-7001-1322-CEBF-81573196D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8D4DA0-F68A-47FA-52C2-90F8E5BA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CC6B1C-830B-46D8-3CE1-3BD47A12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0A4367-6DE4-8044-5288-54AE0791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886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82C2720-CEBC-929F-9C64-6D60EF5C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BAA3A89-32E1-FD7C-D2FA-1496B13B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6B4A17-443C-8FC4-A5C6-5DD00D5C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01972F2D-6B11-8131-7C63-7079496BB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27" y="2436783"/>
            <a:ext cx="8569146" cy="198443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8000"/>
              </a:prstClr>
            </a:outerShdw>
          </a:effectLst>
        </p:spPr>
      </p:pic>
      <p:pic>
        <p:nvPicPr>
          <p:cNvPr id="9" name="Imagen 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29A3275-ADBD-3BB8-95EB-E10EBE4D4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>
            <a:off x="6184491" y="0"/>
            <a:ext cx="6007509" cy="2182761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266A6623-0C25-4824-4D7C-1DCB30864C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flipH="1">
            <a:off x="0" y="0"/>
            <a:ext cx="6184491" cy="2182761"/>
          </a:xfrm>
          <a:prstGeom prst="rect">
            <a:avLst/>
          </a:prstGeom>
        </p:spPr>
      </p:pic>
      <p:pic>
        <p:nvPicPr>
          <p:cNvPr id="11" name="Imagen 10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F9DC41B-0924-DBD3-85D1-7321A98194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>
            <a:off x="6184491" y="4675239"/>
            <a:ext cx="6007509" cy="2182761"/>
          </a:xfrm>
          <a:prstGeom prst="rect">
            <a:avLst/>
          </a:prstGeom>
        </p:spPr>
      </p:pic>
      <p:pic>
        <p:nvPicPr>
          <p:cNvPr id="12" name="Imagen 11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832E9735-93F5-D78E-9C91-51D70D598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 flipH="1">
            <a:off x="0" y="4675239"/>
            <a:ext cx="6184491" cy="21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77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946F9-BE7B-9B83-A4AD-4291CEF84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7561"/>
            <a:ext cx="9144000" cy="941439"/>
          </a:xfrm>
          <a:solidFill>
            <a:srgbClr val="FFFFFF"/>
          </a:solidFill>
          <a:ln w="34925" cap="flat" cmpd="thickThin">
            <a:solidFill>
              <a:schemeClr val="accent3">
                <a:alpha val="17000"/>
              </a:schemeClr>
            </a:solidFill>
            <a:bevel/>
          </a:ln>
        </p:spPr>
        <p:txBody>
          <a:bodyPr anchor="b">
            <a:normAutofit/>
          </a:bodyPr>
          <a:lstStyle>
            <a:lvl1pPr algn="ctr">
              <a:defRPr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CCFAEC-2195-E240-24FC-44D8E472C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8374"/>
            <a:ext cx="4572000" cy="365125"/>
          </a:xfrm>
          <a:ln w="6350">
            <a:solidFill>
              <a:schemeClr val="accent3">
                <a:alpha val="20000"/>
              </a:schemeClr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2AFFBE3-8236-B0D5-21A5-A74A27BB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DCC699-BBB8-F573-27FA-5258A66D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3A475B8-C87C-7EA6-7E25-4427B2A4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5" name="Marcador de posición de Cameo 4">
            <a:extLst>
              <a:ext uri="{FF2B5EF4-FFF2-40B4-BE49-F238E27FC236}">
                <a16:creationId xmlns:a16="http://schemas.microsoft.com/office/drawing/2014/main" id="{80B1B9D8-964C-4A70-9B09-48FB4F67C1A8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610600" y="4057112"/>
            <a:ext cx="2886075" cy="1592774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1364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E00E4-4623-3829-D7C8-F12C9836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F2F0F5-2C7E-C3F3-8102-87BE63DB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57188"/>
          </a:xfrm>
          <a:ln>
            <a:solidFill>
              <a:schemeClr val="accent4">
                <a:alpha val="17000"/>
              </a:schemeClr>
            </a:solidFill>
          </a:ln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posición de Cameo 4">
            <a:extLst>
              <a:ext uri="{FF2B5EF4-FFF2-40B4-BE49-F238E27FC236}">
                <a16:creationId xmlns:a16="http://schemas.microsoft.com/office/drawing/2014/main" id="{20D26203-DE53-0E8E-A002-D4A84D08EB45}"/>
              </a:ext>
            </a:extLst>
          </p:cNvPr>
          <p:cNvSpPr>
            <a:spLocks noGrp="1"/>
          </p:cNvSpPr>
          <p:nvPr>
            <p:ph type="media" sz="quarter" idx="10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820150" y="4844281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6756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A5D25-D19F-F726-6B6F-A929BD58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8041"/>
            <a:ext cx="10515600" cy="7861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102A48-3DFF-6240-02F9-1AFAF8A10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96224" y="4675189"/>
            <a:ext cx="3457575" cy="3651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524A-087F-BE21-33DD-F3A56F1F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B8D5C0-60F5-8BED-13C2-78A43666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9D0F17-0BA4-0C11-2E0D-995E774C5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033C99F4-4E92-F680-EC0E-542AAB1ED1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600075"/>
            <a:ext cx="4857750" cy="1938161"/>
          </a:xfrm>
        </p:spPr>
        <p:txBody>
          <a:bodyPr/>
          <a:lstStyle/>
          <a:p>
            <a:endParaRPr lang="es-CO"/>
          </a:p>
        </p:txBody>
      </p:sp>
      <p:sp>
        <p:nvSpPr>
          <p:cNvPr id="7" name="Marcador de posición de Cameo 4">
            <a:extLst>
              <a:ext uri="{FF2B5EF4-FFF2-40B4-BE49-F238E27FC236}">
                <a16:creationId xmlns:a16="http://schemas.microsoft.com/office/drawing/2014/main" id="{A7C8E636-E2F6-955C-ECD4-DC2030B6DF6C}"/>
              </a:ext>
            </a:extLst>
          </p:cNvPr>
          <p:cNvSpPr>
            <a:spLocks noGrp="1"/>
          </p:cNvSpPr>
          <p:nvPr>
            <p:ph type="media" sz="quarter" idx="14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829175" y="4653488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8147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6120D-064B-9D06-1A60-8C8D14A0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AA4B55-F632-D4EB-99FC-D1BA88C03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E9310D-DD61-1A6B-F331-3EEEFADDA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390D67-76E7-727C-1581-5139657E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7507B8-283D-1913-F943-984D1134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CF23C0-2B6F-C705-79F4-0CE04225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Cameo 4">
            <a:extLst>
              <a:ext uri="{FF2B5EF4-FFF2-40B4-BE49-F238E27FC236}">
                <a16:creationId xmlns:a16="http://schemas.microsoft.com/office/drawing/2014/main" id="{050A4243-BEAC-9195-7096-E197B0BDB79F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829175" y="4743450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0586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7AFFD-C157-D5A7-DA64-278B7E92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529"/>
            <a:ext cx="10515600" cy="10310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E7425D-1291-2050-8B3E-1ABE9AD6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1" y="1915319"/>
            <a:ext cx="5157787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DD965D-67FC-4EF4-3402-BA71D66A4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505075"/>
            <a:ext cx="5157787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A5AA82-40DA-2D96-1EA3-2A4436E51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15318"/>
            <a:ext cx="5183188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15C33B-882E-2466-D1BB-646569372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B34E45A-85A3-8CEF-FA52-B37DE701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19F98F6-9C84-6EF4-4C51-501D0E3B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769AD2-5996-3531-620C-2E23D715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Marcador de posición de Cameo 4">
            <a:extLst>
              <a:ext uri="{FF2B5EF4-FFF2-40B4-BE49-F238E27FC236}">
                <a16:creationId xmlns:a16="http://schemas.microsoft.com/office/drawing/2014/main" id="{7A1D4F1E-71CE-C354-73C2-227AE7F6EEF7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816475" y="4756150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2554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5B4B8-8753-ADDD-47EA-F4AD6AA4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6AB0836-C050-A2AB-E46E-34CE06E9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4D8230-1FFE-A9E2-F7E7-86B266EF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ECFE4E-D080-3103-04E4-7EB2BC6C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Marcador de posición de Cameo 4">
            <a:extLst>
              <a:ext uri="{FF2B5EF4-FFF2-40B4-BE49-F238E27FC236}">
                <a16:creationId xmlns:a16="http://schemas.microsoft.com/office/drawing/2014/main" id="{5F60BB42-C6EF-CD85-0102-3882C8D8E33F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3081337" y="2542483"/>
            <a:ext cx="6029325" cy="2775719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73691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08354-B0D4-E791-F214-F5D34F16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68E8D1-BEDC-A0E3-272A-1D0E30853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E879F9-A92B-4C3F-203A-57F51D4DA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25212"/>
            <a:ext cx="3932237" cy="32437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556E40-3FC3-B79C-5568-CADD63073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4D349F-2DEF-3B59-9789-A7F4E2E8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49C8AC-7D92-A93B-FCB7-22D5FAEE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Cameo 4">
            <a:extLst>
              <a:ext uri="{FF2B5EF4-FFF2-40B4-BE49-F238E27FC236}">
                <a16:creationId xmlns:a16="http://schemas.microsoft.com/office/drawing/2014/main" id="{C94F0A4D-B335-C18D-4067-43A6DF6EFB0B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818562" y="4435474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6698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7068C-FC4D-1A53-62E9-5631BF2F3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11128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F472870-9160-4FEC-90BB-507742478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4C39FB-267E-77CE-9B31-6E3CDA5BD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64542"/>
            <a:ext cx="3932237" cy="320444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D76372-0318-2EAC-1D6D-4E48DEE9D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C4B3B6-9876-2935-B48C-6A02C5D2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4BC042-629A-FE94-7783-FCEA2AFD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Cameo 4">
            <a:extLst>
              <a:ext uri="{FF2B5EF4-FFF2-40B4-BE49-F238E27FC236}">
                <a16:creationId xmlns:a16="http://schemas.microsoft.com/office/drawing/2014/main" id="{ABBFFD86-00C1-E6D3-893A-261FC0E50A3B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836612" y="4435475"/>
            <a:ext cx="2533650" cy="1433513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736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E00E4-4623-3829-D7C8-F12C9836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F2F0F5-2C7E-C3F3-8102-87BE63DB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57188"/>
          </a:xfrm>
          <a:ln>
            <a:solidFill>
              <a:schemeClr val="accent4">
                <a:alpha val="1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318249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364A2-E9BE-5947-79BB-82CB6E15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307F53-DC28-7565-BDB2-A687CC368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919113-9C60-5CDB-2729-C93F6697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8D5AAF-CB15-B336-2413-10579F2F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6A6332-9833-D5B2-4A61-1D91339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8962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10CE74-7A6B-F7A2-A45D-0539E9611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CDC886-7001-1322-CEBF-81573196D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8D4DA0-F68A-47FA-52C2-90F8E5BA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CC6B1C-830B-46D8-3CE1-3BD47A12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0A4367-6DE4-8044-5288-54AE0791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55124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82C2720-CEBC-929F-9C64-6D60EF5C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BAA3A89-32E1-FD7C-D2FA-1496B13B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6B4A17-443C-8FC4-A5C6-5DD00D5C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01972F2D-6B11-8131-7C63-7079496BB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27" y="2351058"/>
            <a:ext cx="8569146" cy="198443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8000"/>
              </a:prstClr>
            </a:outerShdw>
          </a:effectLst>
        </p:spPr>
      </p:pic>
      <p:pic>
        <p:nvPicPr>
          <p:cNvPr id="9" name="Imagen 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29A3275-ADBD-3BB8-95EB-E10EBE4D4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>
            <a:off x="6184491" y="0"/>
            <a:ext cx="6007509" cy="2182761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266A6623-0C25-4824-4D7C-1DCB30864C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flipH="1">
            <a:off x="0" y="0"/>
            <a:ext cx="6184491" cy="2182761"/>
          </a:xfrm>
          <a:prstGeom prst="rect">
            <a:avLst/>
          </a:prstGeom>
        </p:spPr>
      </p:pic>
      <p:pic>
        <p:nvPicPr>
          <p:cNvPr id="11" name="Imagen 10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F9DC41B-0924-DBD3-85D1-7321A98194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>
            <a:off x="6184491" y="4675239"/>
            <a:ext cx="6007509" cy="2182761"/>
          </a:xfrm>
          <a:prstGeom prst="rect">
            <a:avLst/>
          </a:prstGeom>
        </p:spPr>
      </p:pic>
      <p:pic>
        <p:nvPicPr>
          <p:cNvPr id="12" name="Imagen 11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832E9735-93F5-D78E-9C91-51D70D598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 flipH="1">
            <a:off x="0" y="4675239"/>
            <a:ext cx="6184491" cy="2182761"/>
          </a:xfrm>
          <a:prstGeom prst="rect">
            <a:avLst/>
          </a:prstGeom>
        </p:spPr>
      </p:pic>
      <p:sp>
        <p:nvSpPr>
          <p:cNvPr id="5" name="Marcador de posición de Cameo 4">
            <a:extLst>
              <a:ext uri="{FF2B5EF4-FFF2-40B4-BE49-F238E27FC236}">
                <a16:creationId xmlns:a16="http://schemas.microsoft.com/office/drawing/2014/main" id="{A91FAF6B-0622-44AC-3C73-B0F15DCFC3C9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 xmlns="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4465228" y="4675150"/>
            <a:ext cx="3438525" cy="1863762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963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A5D25-D19F-F726-6B6F-A929BD58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8041"/>
            <a:ext cx="10515600" cy="7861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102A48-3DFF-6240-02F9-1AFAF8A10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96224" y="4675189"/>
            <a:ext cx="3457575" cy="3651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524A-087F-BE21-33DD-F3A56F1F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B8D5C0-60F5-8BED-13C2-78A43666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9D0F17-0BA4-0C11-2E0D-995E774C5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033C99F4-4E92-F680-EC0E-542AAB1ED1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600075"/>
            <a:ext cx="4857750" cy="1938161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3953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6120D-064B-9D06-1A60-8C8D14A0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AA4B55-F632-D4EB-99FC-D1BA88C03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E9310D-DD61-1A6B-F331-3EEEFADDA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390D67-76E7-727C-1581-5139657E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7507B8-283D-1913-F943-984D1134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CF23C0-2B6F-C705-79F4-0CE04225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642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>
  <p:cSld name="Comparación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7AFFD-C157-D5A7-DA64-278B7E92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529"/>
            <a:ext cx="10515600" cy="10310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E7425D-1291-2050-8B3E-1ABE9AD6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1" y="1915319"/>
            <a:ext cx="5157787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DD965D-67FC-4EF4-3402-BA71D66A4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505075"/>
            <a:ext cx="5157787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A5AA82-40DA-2D96-1EA3-2A4436E51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15318"/>
            <a:ext cx="5183188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15C33B-882E-2466-D1BB-646569372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B34E45A-85A3-8CEF-FA52-B37DE701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19F98F6-9C84-6EF4-4C51-501D0E3B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769AD2-5996-3531-620C-2E23D715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4664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5B4B8-8753-ADDD-47EA-F4AD6AA4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5521"/>
            <a:ext cx="10515600" cy="2006958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6AB0836-C050-A2AB-E46E-34CE06E9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4D8230-1FFE-A9E2-F7E7-86B266EF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ECFE4E-D080-3103-04E4-7EB2BC6C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05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08354-B0D4-E791-F214-F5D34F16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68E8D1-BEDC-A0E3-272A-1D0E30853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E879F9-A92B-4C3F-203A-57F51D4DA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25212"/>
            <a:ext cx="3932237" cy="32437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556E40-3FC3-B79C-5568-CADD63073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4D349F-2DEF-3B59-9789-A7F4E2E8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49C8AC-7D92-A93B-FCB7-22D5FAEE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503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7068C-FC4D-1A53-62E9-5631BF2F3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11128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F472870-9160-4FEC-90BB-507742478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4C39FB-267E-77CE-9B31-6E3CDA5BD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64542"/>
            <a:ext cx="3932237" cy="320444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D76372-0318-2EAC-1D6D-4E48DEE9D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C4B3B6-9876-2935-B48C-6A02C5D2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4BC042-629A-FE94-7783-FCEA2AFD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2277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364A2-E9BE-5947-79BB-82CB6E15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307F53-DC28-7565-BDB2-A687CC368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919113-9C60-5CDB-2729-C93F6697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8D5AAF-CB15-B336-2413-10579F2F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6A6332-9833-D5B2-4A61-1D91339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520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611A209-C42E-B714-A03D-5AE9389F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119"/>
            <a:ext cx="10515600" cy="1080217"/>
          </a:xfrm>
          <a:prstGeom prst="rect">
            <a:avLst/>
          </a:prstGeom>
          <a:solidFill>
            <a:srgbClr val="FFFFFF">
              <a:alpha val="68000"/>
            </a:srgbClr>
          </a:solidFill>
          <a:ln w="28575" cmpd="thickThin">
            <a:solidFill>
              <a:schemeClr val="accent3">
                <a:alpha val="36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C0A36D-EF5A-5E93-A124-AA7D2923A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742" y="1864954"/>
            <a:ext cx="10515600" cy="4351338"/>
          </a:xfrm>
          <a:prstGeom prst="rect">
            <a:avLst/>
          </a:prstGeom>
          <a:solidFill>
            <a:srgbClr val="FFFFFF">
              <a:alpha val="83000"/>
            </a:srgbClr>
          </a:solidFill>
          <a:ln w="15875" cap="sq">
            <a:solidFill>
              <a:schemeClr val="accent1">
                <a:alpha val="31000"/>
              </a:schemeClr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538F48-2C64-DF3A-43C6-AD0E3D03F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487210-C3B0-44AB-9478-8E13CD145314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676324-8AD7-CC9A-0DE6-FE65E29E1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3C38A2-47AA-47EE-2AC2-39AA5B4CE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6896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6" r:id="rId7"/>
    <p:sldLayoutId id="2147483657" r:id="rId8"/>
    <p:sldLayoutId id="2147483658" r:id="rId9"/>
    <p:sldLayoutId id="2147483659" r:id="rId10"/>
    <p:sldLayoutId id="21474836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8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611A209-C42E-B714-A03D-5AE9389F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119"/>
            <a:ext cx="10515600" cy="1080217"/>
          </a:xfrm>
          <a:prstGeom prst="rect">
            <a:avLst/>
          </a:prstGeom>
          <a:solidFill>
            <a:srgbClr val="FFFFFF">
              <a:alpha val="68000"/>
            </a:srgbClr>
          </a:solidFill>
          <a:ln w="28575" cmpd="thickThin">
            <a:solidFill>
              <a:schemeClr val="accent3">
                <a:alpha val="36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C0A36D-EF5A-5E93-A124-AA7D2923A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742" y="1864954"/>
            <a:ext cx="10515600" cy="4351338"/>
          </a:xfrm>
          <a:prstGeom prst="rect">
            <a:avLst/>
          </a:prstGeom>
          <a:solidFill>
            <a:srgbClr val="FFFFFF">
              <a:alpha val="83000"/>
            </a:srgbClr>
          </a:solidFill>
          <a:ln w="15875" cap="sq">
            <a:solidFill>
              <a:schemeClr val="accent1">
                <a:alpha val="31000"/>
              </a:schemeClr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538F48-2C64-DF3A-43C6-AD0E3D03F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487210-C3B0-44AB-9478-8E13CD145314}" type="datetimeFigureOut">
              <a:rPr lang="es-CO" smtClean="0"/>
              <a:t>18/10/2024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676324-8AD7-CC9A-0DE6-FE65E29E1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3C38A2-47AA-47EE-2AC2-39AA5B4CE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88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8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C042E-0D3E-4A2D-B439-FAA5341F5F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Introducción a </a:t>
            </a:r>
            <a:r>
              <a:rPr lang="es-MX" dirty="0" err="1"/>
              <a:t>Blockchain</a:t>
            </a:r>
            <a:r>
              <a:rPr lang="es-MX" dirty="0"/>
              <a:t> y SQL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251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D8DB46-E042-4BE3-A75B-913E7EC5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</a:t>
            </a:r>
            <a:r>
              <a:rPr lang="es-MX" dirty="0" err="1"/>
              <a:t>Blockchain</a:t>
            </a:r>
            <a:r>
              <a:rPr lang="es-MX" dirty="0"/>
              <a:t>?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ABA4B1-0589-478E-80C0-495BE120CE0E}"/>
              </a:ext>
            </a:extLst>
          </p:cNvPr>
          <p:cNvSpPr txBox="1"/>
          <p:nvPr/>
        </p:nvSpPr>
        <p:spPr>
          <a:xfrm>
            <a:off x="5100144" y="1891862"/>
            <a:ext cx="625365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Reglas del ejercicio</a:t>
            </a:r>
          </a:p>
          <a:p>
            <a:endParaRPr lang="es-MX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Todos empezamos con el mismo libro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Si alguien quiere agregar una nueva página, todos debemos agregarla y mantener el mismo orden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En todos los momentos, todos tenemos básicamente el mismo libro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C76F5DA-F729-4AE5-A628-C552E7741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17" y="2561896"/>
            <a:ext cx="3898901" cy="253192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A2B18CF-143C-433D-B331-F83C25077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822" y="4261742"/>
            <a:ext cx="1752356" cy="161816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356E878-33EE-49AB-8AF8-2BC219F77218}"/>
              </a:ext>
            </a:extLst>
          </p:cNvPr>
          <p:cNvSpPr txBox="1"/>
          <p:nvPr/>
        </p:nvSpPr>
        <p:spPr>
          <a:xfrm>
            <a:off x="5292676" y="5972216"/>
            <a:ext cx="1606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Nombre de quien la escribió, fecha, etc.</a:t>
            </a:r>
            <a:endParaRPr lang="es-CO" sz="1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E19CD10-D7B1-42BD-8C15-764F2124BE82}"/>
              </a:ext>
            </a:extLst>
          </p:cNvPr>
          <p:cNvSpPr txBox="1"/>
          <p:nvPr/>
        </p:nvSpPr>
        <p:spPr>
          <a:xfrm>
            <a:off x="7225145" y="4770657"/>
            <a:ext cx="972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algn="ctr">
              <a:defRPr sz="1200"/>
            </a:lvl1pPr>
          </a:lstStyle>
          <a:p>
            <a:r>
              <a:rPr lang="es-MX" dirty="0"/>
              <a:t>Se mantiene un orden en una </a:t>
            </a:r>
            <a:r>
              <a:rPr lang="es-MX" b="1" dirty="0"/>
              <a:t>cadena </a:t>
            </a:r>
            <a:r>
              <a:rPr lang="es-MX" dirty="0"/>
              <a:t>de páginas</a:t>
            </a:r>
            <a:endParaRPr lang="es-CO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EC79CD5-360A-4DA5-BD15-90698C1F9863}"/>
              </a:ext>
            </a:extLst>
          </p:cNvPr>
          <p:cNvSpPr txBox="1"/>
          <p:nvPr/>
        </p:nvSpPr>
        <p:spPr>
          <a:xfrm>
            <a:off x="8445658" y="4770656"/>
            <a:ext cx="1187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algn="ctr">
              <a:defRPr sz="1200"/>
            </a:lvl1pPr>
          </a:lstStyle>
          <a:p>
            <a:r>
              <a:rPr lang="es-MX" dirty="0"/>
              <a:t>Todos tienen una copia del libro </a:t>
            </a:r>
            <a:r>
              <a:rPr lang="es-MX" b="1" dirty="0"/>
              <a:t>descentralizado</a:t>
            </a:r>
            <a:endParaRPr lang="es-CO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A1730F-2153-4BF0-ABAB-2AFDFAD2ACD9}"/>
              </a:ext>
            </a:extLst>
          </p:cNvPr>
          <p:cNvSpPr txBox="1"/>
          <p:nvPr/>
        </p:nvSpPr>
        <p:spPr>
          <a:xfrm>
            <a:off x="9881038" y="4585989"/>
            <a:ext cx="1472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algn="ctr">
              <a:defRPr sz="1200"/>
            </a:lvl1pPr>
          </a:lstStyle>
          <a:p>
            <a:r>
              <a:rPr lang="es-MX" dirty="0"/>
              <a:t>Una vez se añade una página, no se puede borrar a menos que todos estemos de acuerdo</a:t>
            </a:r>
          </a:p>
          <a:p>
            <a:r>
              <a:rPr lang="es-MX" b="1" dirty="0"/>
              <a:t>Inmutabilidad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88540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509BE4-8ECE-4F56-8099-8FAC941E4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848" y="424119"/>
            <a:ext cx="10515600" cy="1080217"/>
          </a:xfrm>
        </p:spPr>
        <p:txBody>
          <a:bodyPr/>
          <a:lstStyle/>
          <a:p>
            <a:r>
              <a:rPr lang="es-MX" dirty="0"/>
              <a:t>Casos de Uso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371B0B-B344-4211-A1E6-83A17F6E3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88" y="2262352"/>
            <a:ext cx="1818290" cy="17704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15367B-8FD9-416D-91A5-3A848B849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576" y="2262352"/>
            <a:ext cx="2125259" cy="177044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C89A3F6-8A88-434E-980A-D5E8D9595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472" y="2262352"/>
            <a:ext cx="1762728" cy="177027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6D88D91-362F-4B1C-985C-6ECD3BE61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1136" y="2262352"/>
            <a:ext cx="1656645" cy="177027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37B76B3-8DA6-4CE1-8EFF-45095A23D1B9}"/>
              </a:ext>
            </a:extLst>
          </p:cNvPr>
          <p:cNvSpPr txBox="1"/>
          <p:nvPr/>
        </p:nvSpPr>
        <p:spPr>
          <a:xfrm>
            <a:off x="901265" y="4341000"/>
            <a:ext cx="200648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Descentralización y transparencia.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No hay bancos ni intermediarios.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CO" altLang="es-CO"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Permite transferir valor de manera rápida.</a:t>
            </a: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Bajas comisiones.</a:t>
            </a: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No se depende de un ente central. </a:t>
            </a:r>
            <a:endParaRPr lang="es-CO" altLang="es-CO"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Todos pueden verificar las transacciones, lo que reduce el riesgo de fraudes.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6A8742A-E6AF-4998-AFF3-67138600A409}"/>
              </a:ext>
            </a:extLst>
          </p:cNvPr>
          <p:cNvSpPr txBox="1"/>
          <p:nvPr/>
        </p:nvSpPr>
        <p:spPr>
          <a:xfrm>
            <a:off x="3632981" y="4341000"/>
            <a:ext cx="221985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s-CO" altLang="es-CO" dirty="0"/>
              <a:t>Automatización de acuerdos sin intermediarios.</a:t>
            </a:r>
          </a:p>
          <a:p>
            <a:endParaRPr lang="es-CO" altLang="es-C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altLang="es-CO" b="0" dirty="0"/>
              <a:t>Los contratos se ejecutan automáticamente cuando se cumplen las condiciones acordadas (como un pago o la entrega de un bien).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altLang="es-CO" b="0" dirty="0"/>
              <a:t>Reducción de costos.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altLang="es-CO" b="0" dirty="0"/>
              <a:t>Se evitan errores humanos o manipulaciones. </a:t>
            </a:r>
          </a:p>
          <a:p>
            <a:r>
              <a:rPr lang="es-CO" altLang="es-CO" dirty="0"/>
              <a:t>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F5A3C34-12A2-4A89-A477-48E2CF34C917}"/>
              </a:ext>
            </a:extLst>
          </p:cNvPr>
          <p:cNvSpPr txBox="1"/>
          <p:nvPr/>
        </p:nvSpPr>
        <p:spPr>
          <a:xfrm>
            <a:off x="9284255" y="4341000"/>
            <a:ext cx="200648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s-CO" altLang="es-CO" dirty="0"/>
              <a:t>Inmutabilidad y seguridad. </a:t>
            </a:r>
          </a:p>
          <a:p>
            <a:r>
              <a:rPr lang="es-CO" altLang="es-CO" dirty="0"/>
              <a:t>Los votos, una vez registrados, no pueden alterarse.</a:t>
            </a:r>
          </a:p>
          <a:p>
            <a:endParaRPr lang="es-CO" altLang="es-C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altLang="es-CO" b="0" dirty="0"/>
              <a:t>Garantiza que cada voto es único y verificable.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altLang="es-CO" b="0" dirty="0"/>
              <a:t>Elimina el riesgo de manipulación.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altLang="es-CO" b="0" dirty="0"/>
              <a:t>Transparente para todos.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altLang="es-CO" b="0" dirty="0"/>
              <a:t>Aumento de confianza en el proceso electoral.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4100FFE-F28D-47B4-B258-4DD03C8985AC}"/>
              </a:ext>
            </a:extLst>
          </p:cNvPr>
          <p:cNvSpPr txBox="1"/>
          <p:nvPr/>
        </p:nvSpPr>
        <p:spPr>
          <a:xfrm>
            <a:off x="6490860" y="4341000"/>
            <a:ext cx="22198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s-CO" altLang="es-CO" dirty="0"/>
              <a:t>Trazabilidad y transparencia.</a:t>
            </a:r>
          </a:p>
          <a:p>
            <a:endParaRPr lang="es-CO" altLang="es-C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altLang="es-CO" b="0" dirty="0"/>
              <a:t>Cada paso del proceso (producción, transporte, almacenamiento) se registra y verifica en la </a:t>
            </a:r>
            <a:r>
              <a:rPr lang="es-CO" altLang="es-CO" b="0" dirty="0" err="1"/>
              <a:t>Blockchain</a:t>
            </a:r>
            <a:r>
              <a:rPr lang="es-CO" altLang="es-CO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altLang="es-CO" b="0" dirty="0"/>
              <a:t>Permite a empresas y consumidores verificar la autenticidad y origen de productos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altLang="es-CO" b="0" dirty="0"/>
              <a:t>Garantiza la calidad y responsabilidad en la cadena. </a:t>
            </a:r>
          </a:p>
        </p:txBody>
      </p:sp>
    </p:spTree>
    <p:extLst>
      <p:ext uri="{BB962C8B-B14F-4D97-AF65-F5344CB8AC3E}">
        <p14:creationId xmlns:p14="http://schemas.microsoft.com/office/powerpoint/2010/main" val="19594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2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59256F-9DE9-4F43-807B-50E52089A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SQL?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8098328-4386-4EA3-803E-7003BC4C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450" y="2683431"/>
            <a:ext cx="2467609" cy="2459420"/>
          </a:xfrm>
          <a:prstGeom prst="rect">
            <a:avLst/>
          </a:prstGeom>
        </p:spPr>
      </p:pic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BBB341ED-4515-4D94-A3EA-AA842412D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751716"/>
              </p:ext>
            </p:extLst>
          </p:nvPr>
        </p:nvGraphicFramePr>
        <p:xfrm>
          <a:off x="6500815" y="3086099"/>
          <a:ext cx="1481083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669">
                  <a:extLst>
                    <a:ext uri="{9D8B030D-6E8A-4147-A177-3AD203B41FA5}">
                      <a16:colId xmlns:a16="http://schemas.microsoft.com/office/drawing/2014/main" val="333783502"/>
                    </a:ext>
                  </a:extLst>
                </a:gridCol>
                <a:gridCol w="559676">
                  <a:extLst>
                    <a:ext uri="{9D8B030D-6E8A-4147-A177-3AD203B41FA5}">
                      <a16:colId xmlns:a16="http://schemas.microsoft.com/office/drawing/2014/main" val="3979202936"/>
                    </a:ext>
                  </a:extLst>
                </a:gridCol>
                <a:gridCol w="622738">
                  <a:extLst>
                    <a:ext uri="{9D8B030D-6E8A-4147-A177-3AD203B41FA5}">
                      <a16:colId xmlns:a16="http://schemas.microsoft.com/office/drawing/2014/main" val="258431369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ID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Nombre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Teléfono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8897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Juan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123456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7008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Daniela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654312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726828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8F856D28-4E93-48ED-B83F-75BD97828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62250"/>
              </p:ext>
            </p:extLst>
          </p:nvPr>
        </p:nvGraphicFramePr>
        <p:xfrm>
          <a:off x="4559082" y="3086099"/>
          <a:ext cx="1481082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552">
                  <a:extLst>
                    <a:ext uri="{9D8B030D-6E8A-4147-A177-3AD203B41FA5}">
                      <a16:colId xmlns:a16="http://schemas.microsoft.com/office/drawing/2014/main" val="333783502"/>
                    </a:ext>
                  </a:extLst>
                </a:gridCol>
                <a:gridCol w="567559">
                  <a:extLst>
                    <a:ext uri="{9D8B030D-6E8A-4147-A177-3AD203B41FA5}">
                      <a16:colId xmlns:a16="http://schemas.microsoft.com/office/drawing/2014/main" val="3979202936"/>
                    </a:ext>
                  </a:extLst>
                </a:gridCol>
                <a:gridCol w="606971">
                  <a:extLst>
                    <a:ext uri="{9D8B030D-6E8A-4147-A177-3AD203B41FA5}">
                      <a16:colId xmlns:a16="http://schemas.microsoft.com/office/drawing/2014/main" val="258431369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ID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Nombre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Precio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8897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Pizza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30,000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7008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Pasta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25,000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726828"/>
                  </a:ext>
                </a:extLst>
              </a:tr>
            </a:tbl>
          </a:graphicData>
        </a:graphic>
      </p:graphicFrame>
      <p:graphicFrame>
        <p:nvGraphicFramePr>
          <p:cNvPr id="11" name="Tabla 9">
            <a:extLst>
              <a:ext uri="{FF2B5EF4-FFF2-40B4-BE49-F238E27FC236}">
                <a16:creationId xmlns:a16="http://schemas.microsoft.com/office/drawing/2014/main" id="{BCCBE8DA-AD58-411C-BFD0-CBBB6CB1E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183755"/>
              </p:ext>
            </p:extLst>
          </p:nvPr>
        </p:nvGraphicFramePr>
        <p:xfrm>
          <a:off x="5141528" y="4174568"/>
          <a:ext cx="2206299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671">
                  <a:extLst>
                    <a:ext uri="{9D8B030D-6E8A-4147-A177-3AD203B41FA5}">
                      <a16:colId xmlns:a16="http://schemas.microsoft.com/office/drawing/2014/main" val="333783502"/>
                    </a:ext>
                  </a:extLst>
                </a:gridCol>
                <a:gridCol w="599090">
                  <a:extLst>
                    <a:ext uri="{9D8B030D-6E8A-4147-A177-3AD203B41FA5}">
                      <a16:colId xmlns:a16="http://schemas.microsoft.com/office/drawing/2014/main" val="3979202936"/>
                    </a:ext>
                  </a:extLst>
                </a:gridCol>
                <a:gridCol w="599090">
                  <a:extLst>
                    <a:ext uri="{9D8B030D-6E8A-4147-A177-3AD203B41FA5}">
                      <a16:colId xmlns:a16="http://schemas.microsoft.com/office/drawing/2014/main" val="2584313692"/>
                    </a:ext>
                  </a:extLst>
                </a:gridCol>
                <a:gridCol w="709448">
                  <a:extLst>
                    <a:ext uri="{9D8B030D-6E8A-4147-A177-3AD203B41FA5}">
                      <a16:colId xmlns:a16="http://schemas.microsoft.com/office/drawing/2014/main" val="135901378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ID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ClienteID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PlatilloID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Fecha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8897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14-10-24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7008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16-10-24</a:t>
                      </a:r>
                      <a:endParaRPr lang="es-CO" sz="9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726828"/>
                  </a:ext>
                </a:extLst>
              </a:tr>
            </a:tbl>
          </a:graphicData>
        </a:graphic>
      </p:graphicFrame>
      <p:pic>
        <p:nvPicPr>
          <p:cNvPr id="17" name="Imagen 16">
            <a:extLst>
              <a:ext uri="{FF2B5EF4-FFF2-40B4-BE49-F238E27FC236}">
                <a16:creationId xmlns:a16="http://schemas.microsoft.com/office/drawing/2014/main" id="{D142FCB7-92BF-49D8-9E74-12F8A7176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609" y="2683431"/>
            <a:ext cx="1265452" cy="149113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472F3AA-E34B-4E03-AC7B-DBE1F5708B04}"/>
              </a:ext>
            </a:extLst>
          </p:cNvPr>
          <p:cNvSpPr txBox="1"/>
          <p:nvPr/>
        </p:nvSpPr>
        <p:spPr>
          <a:xfrm>
            <a:off x="9011828" y="4174568"/>
            <a:ext cx="141101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="0" dirty="0"/>
              <a:t>Sabe como está construida la hoja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="0" dirty="0"/>
              <a:t>Puede encontrar lo que le pedimos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="0" dirty="0"/>
              <a:t>Debemos usar las palabras especiales </a:t>
            </a:r>
            <a:r>
              <a:rPr lang="es-MX" dirty="0"/>
              <a:t>- lenguaje de SQL -</a:t>
            </a:r>
          </a:p>
        </p:txBody>
      </p: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A17C9FC7-36A8-49AF-8ED2-4E8A878FEC6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0816" y="3500707"/>
            <a:ext cx="402669" cy="945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2A50BD96-5F1E-4CBA-B870-307281353AE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72150" y="3771899"/>
            <a:ext cx="1377512" cy="402668"/>
          </a:xfrm>
          <a:prstGeom prst="bentConnector3">
            <a:avLst>
              <a:gd name="adj1" fmla="val 9978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ector: angular 36">
            <a:extLst>
              <a:ext uri="{FF2B5EF4-FFF2-40B4-BE49-F238E27FC236}">
                <a16:creationId xmlns:a16="http://schemas.microsoft.com/office/drawing/2014/main" id="{68172847-2F31-4B96-AF6F-18A32740020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0816" y="3500706"/>
            <a:ext cx="402669" cy="945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F9DBF38C-BABC-4EA9-82C4-8C4B2DDA87E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72150" y="3771898"/>
            <a:ext cx="1377512" cy="402668"/>
          </a:xfrm>
          <a:prstGeom prst="bentConnector3">
            <a:avLst>
              <a:gd name="adj1" fmla="val 9978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F772C76D-8C32-4865-A2E7-11735CD2723D}"/>
              </a:ext>
            </a:extLst>
          </p:cNvPr>
          <p:cNvSpPr/>
          <p:nvPr/>
        </p:nvSpPr>
        <p:spPr>
          <a:xfrm>
            <a:off x="4485290" y="3030918"/>
            <a:ext cx="1610710" cy="8001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00BC8BBF-879B-493A-83C3-CF4856D7F125}"/>
              </a:ext>
            </a:extLst>
          </p:cNvPr>
          <p:cNvSpPr txBox="1"/>
          <p:nvPr/>
        </p:nvSpPr>
        <p:spPr>
          <a:xfrm>
            <a:off x="4930229" y="2795874"/>
            <a:ext cx="719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L="171450" marR="0" lvl="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1000" b="0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indent="0" algn="ctr">
              <a:buNone/>
            </a:pPr>
            <a:r>
              <a:rPr lang="es-MX" dirty="0"/>
              <a:t>Tabla</a:t>
            </a:r>
            <a:endParaRPr lang="es-CO" dirty="0"/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D13DFE98-B25A-49DF-8518-43C221DC017E}"/>
              </a:ext>
            </a:extLst>
          </p:cNvPr>
          <p:cNvSpPr/>
          <p:nvPr/>
        </p:nvSpPr>
        <p:spPr>
          <a:xfrm>
            <a:off x="6457132" y="3257221"/>
            <a:ext cx="1575399" cy="337317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A9DF9F07-E08B-4D31-A6C6-114451D2CB49}"/>
              </a:ext>
            </a:extLst>
          </p:cNvPr>
          <p:cNvSpPr txBox="1"/>
          <p:nvPr/>
        </p:nvSpPr>
        <p:spPr>
          <a:xfrm>
            <a:off x="7864583" y="3302768"/>
            <a:ext cx="719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L="171450" marR="0" lvl="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1000" b="0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indent="0" algn="ctr">
              <a:buNone/>
            </a:pPr>
            <a:r>
              <a:rPr lang="es-MX" dirty="0"/>
              <a:t>Fila</a:t>
            </a:r>
            <a:endParaRPr lang="es-CO" dirty="0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2EDC73E0-DD2B-47DA-A9CE-B3ED723B83F3}"/>
              </a:ext>
            </a:extLst>
          </p:cNvPr>
          <p:cNvSpPr/>
          <p:nvPr/>
        </p:nvSpPr>
        <p:spPr>
          <a:xfrm>
            <a:off x="6592729" y="4115448"/>
            <a:ext cx="812113" cy="803393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B1E241A-8425-4F65-A2FB-C4BB4F08C5CB}"/>
              </a:ext>
            </a:extLst>
          </p:cNvPr>
          <p:cNvSpPr txBox="1"/>
          <p:nvPr/>
        </p:nvSpPr>
        <p:spPr>
          <a:xfrm>
            <a:off x="6639133" y="4918841"/>
            <a:ext cx="719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L="171450" marR="0" lvl="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1000" b="0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indent="0" algn="ctr">
              <a:buNone/>
            </a:pPr>
            <a:r>
              <a:rPr lang="es-MX" dirty="0"/>
              <a:t>Columna</a:t>
            </a:r>
            <a:endParaRPr lang="es-CO" dirty="0"/>
          </a:p>
        </p:txBody>
      </p:sp>
      <p:cxnSp>
        <p:nvCxnSpPr>
          <p:cNvPr id="45" name="Conector: angular 44">
            <a:extLst>
              <a:ext uri="{FF2B5EF4-FFF2-40B4-BE49-F238E27FC236}">
                <a16:creationId xmlns:a16="http://schemas.microsoft.com/office/drawing/2014/main" id="{6D3E8AE1-7314-4D70-9387-AD733D70D45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0817" y="3500707"/>
            <a:ext cx="402669" cy="945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C6EA7296-77F7-4BE0-A624-B7017D7D8B9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72151" y="3771899"/>
            <a:ext cx="1377512" cy="402668"/>
          </a:xfrm>
          <a:prstGeom prst="bentConnector3">
            <a:avLst>
              <a:gd name="adj1" fmla="val 9978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51210AFE-DE69-4B0E-87AE-C83A4DB5911B}"/>
              </a:ext>
            </a:extLst>
          </p:cNvPr>
          <p:cNvSpPr/>
          <p:nvPr/>
        </p:nvSpPr>
        <p:spPr>
          <a:xfrm>
            <a:off x="4406462" y="2683431"/>
            <a:ext cx="3957145" cy="24816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2E92BA75-D290-4FF5-BA67-70C06B98A1C6}"/>
              </a:ext>
            </a:extLst>
          </p:cNvPr>
          <p:cNvSpPr txBox="1"/>
          <p:nvPr/>
        </p:nvSpPr>
        <p:spPr>
          <a:xfrm>
            <a:off x="5848133" y="2386577"/>
            <a:ext cx="10738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L="171450" marR="0" lvl="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1000" b="0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indent="0" algn="ctr">
              <a:buNone/>
            </a:pPr>
            <a:r>
              <a:rPr lang="es-MX" dirty="0"/>
              <a:t>Base de datos</a:t>
            </a:r>
            <a:endParaRPr lang="es-CO" dirty="0"/>
          </a:p>
        </p:txBody>
      </p: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2142E4C9-D3F7-46F0-8514-2A826E26D3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0819" y="3500709"/>
            <a:ext cx="402669" cy="945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angular 49">
            <a:extLst>
              <a:ext uri="{FF2B5EF4-FFF2-40B4-BE49-F238E27FC236}">
                <a16:creationId xmlns:a16="http://schemas.microsoft.com/office/drawing/2014/main" id="{FBE5D239-35F7-4A32-B222-F6968A85BF2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72152" y="3771900"/>
            <a:ext cx="1377512" cy="402668"/>
          </a:xfrm>
          <a:prstGeom prst="bentConnector3">
            <a:avLst>
              <a:gd name="adj1" fmla="val 9978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18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7" grpId="0" animBg="1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0E66DE-25BD-44BF-84B1-E32AB74D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err="1"/>
              <a:t>Blockchain</a:t>
            </a:r>
            <a:r>
              <a:rPr lang="es-CO" dirty="0"/>
              <a:t> vs. SQL</a:t>
            </a:r>
          </a:p>
        </p:txBody>
      </p:sp>
    </p:spTree>
    <p:extLst>
      <p:ext uri="{BB962C8B-B14F-4D97-AF65-F5344CB8AC3E}">
        <p14:creationId xmlns:p14="http://schemas.microsoft.com/office/powerpoint/2010/main" val="895325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D258C-BCA1-48F4-8C68-207A141A8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Blockchain</a:t>
            </a:r>
            <a:endParaRPr lang="es-CO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2C15753-CC2C-4C02-A248-B883CF2D0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15" y="1971815"/>
            <a:ext cx="2276218" cy="1450647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0321593-02A6-4219-AACD-B5FC0E10C1DC}"/>
              </a:ext>
            </a:extLst>
          </p:cNvPr>
          <p:cNvSpPr txBox="1"/>
          <p:nvPr/>
        </p:nvSpPr>
        <p:spPr>
          <a:xfrm>
            <a:off x="1309962" y="3429000"/>
            <a:ext cx="1497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s-MX" dirty="0"/>
              <a:t>Descentralización</a:t>
            </a:r>
            <a:endParaRPr lang="es-CO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E447F8AC-B048-458C-9D29-3158723D3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676" y="4274976"/>
            <a:ext cx="1444296" cy="1565573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27C18F8C-85D2-4275-A97D-8A3F376C21C0}"/>
              </a:ext>
            </a:extLst>
          </p:cNvPr>
          <p:cNvSpPr txBox="1"/>
          <p:nvPr/>
        </p:nvSpPr>
        <p:spPr>
          <a:xfrm>
            <a:off x="1309962" y="5840549"/>
            <a:ext cx="1497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s-MX" dirty="0"/>
              <a:t>Alta seguridad</a:t>
            </a:r>
            <a:endParaRPr lang="es-CO" dirty="0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340F79BA-DAC3-4BCD-B69E-C739D8287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365" y="4274976"/>
            <a:ext cx="2121805" cy="1641808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632993C3-4EB3-4FE4-BE63-06743EDB414C}"/>
              </a:ext>
            </a:extLst>
          </p:cNvPr>
          <p:cNvSpPr txBox="1"/>
          <p:nvPr/>
        </p:nvSpPr>
        <p:spPr>
          <a:xfrm>
            <a:off x="3942405" y="5987832"/>
            <a:ext cx="1497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s-MX" dirty="0"/>
              <a:t>Transparencia</a:t>
            </a:r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C503C0D1-DE0C-49C9-84EC-66BBC7C6C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241" y="1971815"/>
            <a:ext cx="1636259" cy="1827954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3969A5-64DA-472D-AE30-70C3EC942C2A}"/>
              </a:ext>
            </a:extLst>
          </p:cNvPr>
          <p:cNvSpPr txBox="1"/>
          <p:nvPr/>
        </p:nvSpPr>
        <p:spPr>
          <a:xfrm>
            <a:off x="3942405" y="3867440"/>
            <a:ext cx="1497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s-MX" dirty="0"/>
              <a:t>Inmutabilidad</a:t>
            </a:r>
            <a:endParaRPr lang="es-CO" dirty="0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0D21AB1B-719C-4F63-8EFE-5CC1786C3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8276" y="4231605"/>
            <a:ext cx="1841114" cy="1763864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D992BB1E-48B8-4D7B-9215-45F589CBE132}"/>
              </a:ext>
            </a:extLst>
          </p:cNvPr>
          <p:cNvSpPr txBox="1"/>
          <p:nvPr/>
        </p:nvSpPr>
        <p:spPr>
          <a:xfrm>
            <a:off x="6859971" y="5987832"/>
            <a:ext cx="1497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s-MX" dirty="0"/>
              <a:t>Lento</a:t>
            </a:r>
            <a:endParaRPr lang="es-CO" dirty="0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470C5D09-B409-4706-9ADE-F1A9E2513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6398" y="2091819"/>
            <a:ext cx="2245204" cy="1473098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468C886C-0BF2-4FD0-BF9E-47A54C798A0D}"/>
              </a:ext>
            </a:extLst>
          </p:cNvPr>
          <p:cNvSpPr txBox="1"/>
          <p:nvPr/>
        </p:nvSpPr>
        <p:spPr>
          <a:xfrm>
            <a:off x="6850138" y="3592911"/>
            <a:ext cx="1497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s-MX" dirty="0"/>
              <a:t>Costoso</a:t>
            </a:r>
            <a:endParaRPr lang="es-CO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9E95229F-5D4F-45B5-BBDF-18908080A6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4111" y="4113661"/>
            <a:ext cx="1617380" cy="1824577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0B3D9997-1B47-47DB-AE14-8751A32FCFEF}"/>
              </a:ext>
            </a:extLst>
          </p:cNvPr>
          <p:cNvSpPr txBox="1"/>
          <p:nvPr/>
        </p:nvSpPr>
        <p:spPr>
          <a:xfrm>
            <a:off x="9663939" y="5938238"/>
            <a:ext cx="1497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s-MX" dirty="0"/>
              <a:t>Escalabilidad limitada</a:t>
            </a:r>
            <a:endParaRPr lang="es-CO" dirty="0"/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C4E9F3F6-4521-459B-BF1D-3F9DE7677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4111" y="2007464"/>
            <a:ext cx="1536085" cy="1641808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2185185C-D255-469D-AA14-8B403176276C}"/>
              </a:ext>
            </a:extLst>
          </p:cNvPr>
          <p:cNvSpPr txBox="1"/>
          <p:nvPr/>
        </p:nvSpPr>
        <p:spPr>
          <a:xfrm>
            <a:off x="9623291" y="3649272"/>
            <a:ext cx="1497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s-MX" dirty="0"/>
              <a:t>Dificultad en modificaciones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6761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3" grpId="0"/>
      <p:bldP spid="36" grpId="0"/>
      <p:bldP spid="39" grpId="0"/>
      <p:bldP spid="41" grpId="0"/>
      <p:bldP spid="43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6D039-AB25-437B-BC71-449145FB8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SQL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72D1F6-5B47-4205-B4CB-BE01CFECD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4825"/>
            <a:ext cx="2036628" cy="171285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CD9FE4D-063D-47AE-881F-3F8F7B81B009}"/>
              </a:ext>
            </a:extLst>
          </p:cNvPr>
          <p:cNvSpPr txBox="1"/>
          <p:nvPr/>
        </p:nvSpPr>
        <p:spPr>
          <a:xfrm>
            <a:off x="1107652" y="3569438"/>
            <a:ext cx="1497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s-MX" dirty="0"/>
              <a:t>Estructura definida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83F3F5F-61A9-47AB-B06F-E72364A68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83" y="4472045"/>
            <a:ext cx="3649411" cy="12114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AF91316-497E-4427-BBB3-4CDD8AD90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122" y="1884825"/>
            <a:ext cx="1675875" cy="163597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23585E6-DB3B-4AE2-8131-EA07D3D27CDA}"/>
              </a:ext>
            </a:extLst>
          </p:cNvPr>
          <p:cNvSpPr txBox="1"/>
          <p:nvPr/>
        </p:nvSpPr>
        <p:spPr>
          <a:xfrm>
            <a:off x="3841682" y="3535816"/>
            <a:ext cx="1497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s-MX" dirty="0"/>
              <a:t>Consultas flexibles</a:t>
            </a: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64F553C-CCEC-42FB-81A5-462D2E6B3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711" y="4235562"/>
            <a:ext cx="1213716" cy="129800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EBE716C-AD55-44A7-B2F0-DFB47F6C1613}"/>
              </a:ext>
            </a:extLst>
          </p:cNvPr>
          <p:cNvSpPr txBox="1"/>
          <p:nvPr/>
        </p:nvSpPr>
        <p:spPr>
          <a:xfrm>
            <a:off x="1036707" y="5514756"/>
            <a:ext cx="1497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s-MX" dirty="0"/>
              <a:t>Alta eficiencia</a:t>
            </a:r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9EB3F1E-4A9F-4775-9ED7-059D12F86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2596" y="2066832"/>
            <a:ext cx="2438740" cy="160995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4D48A06-E6FD-40F9-88F7-67BD02CE5DFB}"/>
              </a:ext>
            </a:extLst>
          </p:cNvPr>
          <p:cNvSpPr txBox="1"/>
          <p:nvPr/>
        </p:nvSpPr>
        <p:spPr>
          <a:xfrm>
            <a:off x="7323104" y="3569438"/>
            <a:ext cx="1497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s-MX" dirty="0"/>
              <a:t>Centralización</a:t>
            </a:r>
            <a:endParaRPr lang="es-CO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4BAFA59-041A-4B6C-B62D-53CBCD451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5814" y="1867525"/>
            <a:ext cx="1651588" cy="167057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1C90EC0-D14B-48E6-A2EC-37832264A896}"/>
              </a:ext>
            </a:extLst>
          </p:cNvPr>
          <p:cNvSpPr txBox="1"/>
          <p:nvPr/>
        </p:nvSpPr>
        <p:spPr>
          <a:xfrm>
            <a:off x="9862746" y="3569438"/>
            <a:ext cx="1497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s-MX" dirty="0"/>
              <a:t>Vulnerabilidad</a:t>
            </a:r>
            <a:endParaRPr lang="es-CO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95A66AF-833F-4926-8931-FD7779928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364" y="4341207"/>
            <a:ext cx="2245204" cy="1473098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9F5BC77C-F90A-4BF8-956F-33E82DB090FE}"/>
              </a:ext>
            </a:extLst>
          </p:cNvPr>
          <p:cNvSpPr txBox="1"/>
          <p:nvPr/>
        </p:nvSpPr>
        <p:spPr>
          <a:xfrm>
            <a:off x="7323104" y="5842299"/>
            <a:ext cx="1497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s-MX" dirty="0"/>
              <a:t>Costos asociados con el mantenimiento</a:t>
            </a:r>
            <a:endParaRPr lang="es-CO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8B71459-78C9-4AD6-B9FE-BD92E089FE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6798" y="4087085"/>
            <a:ext cx="1617380" cy="1824577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C8CDA96-05CC-408F-B4BF-CB1A844356B2}"/>
              </a:ext>
            </a:extLst>
          </p:cNvPr>
          <p:cNvSpPr txBox="1"/>
          <p:nvPr/>
        </p:nvSpPr>
        <p:spPr>
          <a:xfrm>
            <a:off x="9846626" y="5911662"/>
            <a:ext cx="1497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1000" b="1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s-MX" dirty="0"/>
              <a:t>Escalabilidad limitada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1970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3" grpId="0"/>
      <p:bldP spid="16" grpId="0"/>
      <p:bldP spid="19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326F7-CEEA-4177-997C-D3EC6F6A9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762"/>
            <a:ext cx="10515600" cy="1642085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Herramientas y Preparación del Entorno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D3E6EF4-2E28-4C4F-B7B9-9844D41DE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2547"/>
            <a:ext cx="1539792" cy="152537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D19CBA9-F901-4F5E-864F-9CCD8DF11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601" y="442547"/>
            <a:ext cx="1874199" cy="15253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3AAC0A9-E2F5-46FC-B97A-081C6AFD8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330" y="602290"/>
            <a:ext cx="3040932" cy="120588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6458540-9F79-4928-BD5C-60FC400DD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688" y="4009083"/>
            <a:ext cx="1464324" cy="136523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729115D-E954-40C6-9B50-A2B25B029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209" y="4172897"/>
            <a:ext cx="3150600" cy="18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168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Psimetría">
  <a:themeElements>
    <a:clrScheme name="Personalizado 1">
      <a:dk1>
        <a:srgbClr val="172637"/>
      </a:dk1>
      <a:lt1>
        <a:sysClr val="window" lastClr="FFFFFF"/>
      </a:lt1>
      <a:dk2>
        <a:srgbClr val="172637"/>
      </a:dk2>
      <a:lt2>
        <a:srgbClr val="E8E8E8"/>
      </a:lt2>
      <a:accent1>
        <a:srgbClr val="158DD5"/>
      </a:accent1>
      <a:accent2>
        <a:srgbClr val="172637"/>
      </a:accent2>
      <a:accent3>
        <a:srgbClr val="061E60"/>
      </a:accent3>
      <a:accent4>
        <a:srgbClr val="12B9E8"/>
      </a:accent4>
      <a:accent5>
        <a:srgbClr val="17629A"/>
      </a:accent5>
      <a:accent6>
        <a:srgbClr val="FFFFFF"/>
      </a:accent6>
      <a:hlink>
        <a:srgbClr val="467886"/>
      </a:hlink>
      <a:folHlink>
        <a:srgbClr val="96607D"/>
      </a:folHlink>
    </a:clrScheme>
    <a:fontScheme name="Personalizado 1">
      <a:majorFont>
        <a:latin typeface="Questrial"/>
        <a:ea typeface=""/>
        <a:cs typeface=""/>
      </a:majorFont>
      <a:minorFont>
        <a:latin typeface="Quest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560CF03C-EEBB-47A6-BF92-57707816D1A7}" vid="{1328C98E-3F35-4E16-AB6F-5F62253D8EF3}"/>
    </a:ext>
  </a:extLst>
</a:theme>
</file>

<file path=ppt/theme/theme2.xml><?xml version="1.0" encoding="utf-8"?>
<a:theme xmlns:a="http://schemas.openxmlformats.org/drawingml/2006/main" name="Tema de Psimetría (Cameo)">
  <a:themeElements>
    <a:clrScheme name="Personalizado 1">
      <a:dk1>
        <a:srgbClr val="172637"/>
      </a:dk1>
      <a:lt1>
        <a:sysClr val="window" lastClr="FFFFFF"/>
      </a:lt1>
      <a:dk2>
        <a:srgbClr val="172637"/>
      </a:dk2>
      <a:lt2>
        <a:srgbClr val="E8E8E8"/>
      </a:lt2>
      <a:accent1>
        <a:srgbClr val="158DD5"/>
      </a:accent1>
      <a:accent2>
        <a:srgbClr val="172637"/>
      </a:accent2>
      <a:accent3>
        <a:srgbClr val="061E60"/>
      </a:accent3>
      <a:accent4>
        <a:srgbClr val="12B9E8"/>
      </a:accent4>
      <a:accent5>
        <a:srgbClr val="17629A"/>
      </a:accent5>
      <a:accent6>
        <a:srgbClr val="FFFFFF"/>
      </a:accent6>
      <a:hlink>
        <a:srgbClr val="467886"/>
      </a:hlink>
      <a:folHlink>
        <a:srgbClr val="96607D"/>
      </a:folHlink>
    </a:clrScheme>
    <a:fontScheme name="Personalizado 1">
      <a:majorFont>
        <a:latin typeface="Questrial"/>
        <a:ea typeface=""/>
        <a:cs typeface=""/>
      </a:majorFont>
      <a:minorFont>
        <a:latin typeface="Quest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560CF03C-EEBB-47A6-BF92-57707816D1A7}" vid="{2874BE56-8045-4993-B511-BCAD1A30EDC5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Introduccion</Template>
  <TotalTime>3925</TotalTime>
  <Words>365</Words>
  <Application>Microsoft Office PowerPoint</Application>
  <PresentationFormat>Panorámica</PresentationFormat>
  <Paragraphs>97</Paragraphs>
  <Slides>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Aptos</vt:lpstr>
      <vt:lpstr>Arial</vt:lpstr>
      <vt:lpstr>Calibri Light</vt:lpstr>
      <vt:lpstr>Questrial</vt:lpstr>
      <vt:lpstr>Tema de Psimetría</vt:lpstr>
      <vt:lpstr>Tema de Psimetría (Cameo)</vt:lpstr>
      <vt:lpstr>Introducción a Blockchain y SQL</vt:lpstr>
      <vt:lpstr>¿Qué es Blockchain?</vt:lpstr>
      <vt:lpstr>Casos de Uso</vt:lpstr>
      <vt:lpstr>¿Qué es SQL?</vt:lpstr>
      <vt:lpstr>Blockchain vs. SQL</vt:lpstr>
      <vt:lpstr>Blockchain</vt:lpstr>
      <vt:lpstr>SQL</vt:lpstr>
      <vt:lpstr>Herramientas y Preparación del Entorno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Blockchain y SQL</dc:title>
  <dc:creator>Jorge</dc:creator>
  <cp:lastModifiedBy>Jorge</cp:lastModifiedBy>
  <cp:revision>18</cp:revision>
  <dcterms:created xsi:type="dcterms:W3CDTF">2024-10-18T15:29:07Z</dcterms:created>
  <dcterms:modified xsi:type="dcterms:W3CDTF">2024-10-21T08:54:25Z</dcterms:modified>
</cp:coreProperties>
</file>